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121"/>
  </p:normalViewPr>
  <p:slideViewPr>
    <p:cSldViewPr snapToGrid="0" snapToObjects="1">
      <p:cViewPr varScale="1">
        <p:scale>
          <a:sx n="84" d="100"/>
          <a:sy n="84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97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3" name="Shape 4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9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 11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2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412800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838070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13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88151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547871" y="2597276"/>
            <a:ext cx="5095876" cy="2230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59595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831247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Rectangle 7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7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Rectangle 8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022" y="854673"/>
            <a:ext cx="8767957" cy="437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icture Placeholder 7"/>
          <p:cNvSpPr>
            <a:spLocks noGrp="1"/>
          </p:cNvSpPr>
          <p:nvPr>
            <p:ph type="pic" idx="13"/>
          </p:nvPr>
        </p:nvSpPr>
        <p:spPr>
          <a:xfrm>
            <a:off x="1712022" y="839450"/>
            <a:ext cx="8767957" cy="437712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9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0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aight Connector 9"/>
          <p:cNvSpPr/>
          <p:nvPr/>
        </p:nvSpPr>
        <p:spPr>
          <a:xfrm>
            <a:off x="1763773" y="5951020"/>
            <a:ext cx="2060450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4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0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" name="Rectangle 8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8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8" name="Rectangle 9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7952" y="2315580"/>
            <a:ext cx="11436223" cy="146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7952" y="4181011"/>
            <a:ext cx="11436223" cy="1837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Rectangle 9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" name="Rectangle 10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 14"/>
          <p:cNvSpPr/>
          <p:nvPr/>
        </p:nvSpPr>
        <p:spPr>
          <a:xfrm rot="5400000">
            <a:off x="5905927" y="571927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Picture 11" descr="Picture 11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99802" y="6325849"/>
            <a:ext cx="330162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9.xml"/><Relationship Id="rId4" Type="http://schemas.openxmlformats.org/officeDocument/2006/relationships/video" Target="../media/media2.mp4"/><Relationship Id="rId9" Type="http://schemas.openxmlformats.org/officeDocument/2006/relationships/hyperlink" Target="https://arxiv.org/abs/1707.0739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 Placeholder 3"/>
          <p:cNvSpPr txBox="1"/>
          <p:nvPr/>
        </p:nvSpPr>
        <p:spPr>
          <a:xfrm>
            <a:off x="987034" y="2002919"/>
            <a:ext cx="10886969" cy="125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Threat of Adversarial Attacks on Deep Learning</a:t>
            </a:r>
            <a:endParaRPr u="sng" cap="all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r>
              <a:t>in Computer Vision: A Survey</a:t>
            </a:r>
          </a:p>
        </p:txBody>
      </p:sp>
      <p:sp>
        <p:nvSpPr>
          <p:cNvPr id="319" name="Rectangle 5"/>
          <p:cNvSpPr txBox="1"/>
          <p:nvPr/>
        </p:nvSpPr>
        <p:spPr>
          <a:xfrm>
            <a:off x="987034" y="3313072"/>
            <a:ext cx="80904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Naveed Akhtar, Ajmal Mian</a:t>
            </a:r>
          </a:p>
        </p:txBody>
      </p:sp>
      <p:sp>
        <p:nvSpPr>
          <p:cNvPr id="320" name="Rectangle 6"/>
          <p:cNvSpPr txBox="1"/>
          <p:nvPr/>
        </p:nvSpPr>
        <p:spPr>
          <a:xfrm>
            <a:off x="987033" y="3712162"/>
            <a:ext cx="948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IEEE Access 6, 2018.</a:t>
            </a:r>
          </a:p>
        </p:txBody>
      </p:sp>
      <p:sp>
        <p:nvSpPr>
          <p:cNvPr id="321" name="Rectangle 7"/>
          <p:cNvSpPr txBox="1"/>
          <p:nvPr/>
        </p:nvSpPr>
        <p:spPr>
          <a:xfrm>
            <a:off x="987034" y="4170453"/>
            <a:ext cx="862425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Reviewed and presented by Jingyun Ning (jn2ne@virginia.edu)</a:t>
            </a:r>
          </a:p>
        </p:txBody>
      </p:sp>
      <p:sp>
        <p:nvSpPr>
          <p:cNvPr id="322" name="TextBox 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323" name="Rectangle 7"/>
          <p:cNvSpPr txBox="1"/>
          <p:nvPr/>
        </p:nvSpPr>
        <p:spPr>
          <a:xfrm>
            <a:off x="1012434" y="1102667"/>
            <a:ext cx="26507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C</a:t>
            </a:r>
            <a:r>
              <a:rPr lang="en-US" altLang="zh-CN" dirty="0" err="1"/>
              <a:t>pE</a:t>
            </a:r>
            <a:r>
              <a:rPr dirty="0"/>
              <a:t> Qualifying Exam</a:t>
            </a:r>
          </a:p>
        </p:txBody>
      </p:sp>
      <p:sp>
        <p:nvSpPr>
          <p:cNvPr id="324" name="Rectangle 7"/>
          <p:cNvSpPr txBox="1"/>
          <p:nvPr/>
        </p:nvSpPr>
        <p:spPr>
          <a:xfrm>
            <a:off x="5578942" y="1113064"/>
            <a:ext cx="488985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Secondary paper: Machine learning</a:t>
            </a:r>
          </a:p>
        </p:txBody>
      </p:sp>
      <p:sp>
        <p:nvSpPr>
          <p:cNvPr id="325" name="CpE Ph.D. student"/>
          <p:cNvSpPr txBox="1"/>
          <p:nvPr/>
        </p:nvSpPr>
        <p:spPr>
          <a:xfrm>
            <a:off x="4533809" y="4743044"/>
            <a:ext cx="263089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/>
            </a:lvl1pPr>
          </a:lstStyle>
          <a:p>
            <a:r>
              <a:rPr dirty="0" err="1"/>
              <a:t>CpE</a:t>
            </a:r>
            <a:r>
              <a:rPr dirty="0"/>
              <a:t> Ph.D. student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Adversarial Attacks In The Real World</a:t>
            </a:r>
          </a:p>
        </p:txBody>
      </p:sp>
      <p:sp>
        <p:nvSpPr>
          <p:cNvPr id="419" name="Text Placeholder 2"/>
          <p:cNvSpPr txBox="1"/>
          <p:nvPr/>
        </p:nvSpPr>
        <p:spPr>
          <a:xfrm>
            <a:off x="1792288" y="2315118"/>
            <a:ext cx="9677878" cy="1178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>
              <a:lnSpc>
                <a:spcPct val="209999"/>
              </a:lnSpc>
              <a:spcBef>
                <a:spcPts val="1000"/>
              </a:spcBef>
              <a:defRPr sz="2000"/>
            </a:lvl1pPr>
          </a:lstStyle>
          <a:p>
            <a:r>
              <a:rPr sz="2400" dirty="0">
                <a:ea typeface="+mj-ea"/>
              </a:rPr>
              <a:t>In real-world, images captured by cameras are changing as a result of angle, illumination, etc., so adversarial examples shouldn’t be a problem?</a:t>
            </a:r>
          </a:p>
        </p:txBody>
      </p:sp>
      <p:sp>
        <p:nvSpPr>
          <p:cNvPr id="420" name="TextBox 8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Road sign with stickers [1]"/>
          <p:cNvSpPr txBox="1"/>
          <p:nvPr/>
        </p:nvSpPr>
        <p:spPr>
          <a:xfrm>
            <a:off x="1727475" y="884223"/>
            <a:ext cx="363863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9999"/>
              </a:lnSpc>
              <a:spcBef>
                <a:spcPts val="1000"/>
              </a:spcBef>
              <a:defRPr sz="2200" b="1"/>
            </a:pPr>
            <a:r>
              <a:t>Road sign with stickers </a:t>
            </a:r>
            <a:r>
              <a:rPr b="0"/>
              <a:t>[1]</a:t>
            </a:r>
          </a:p>
        </p:txBody>
      </p:sp>
      <p:pic>
        <p:nvPicPr>
          <p:cNvPr id="425" name="y2mate.com - attack_on_a_stop_sign_using_blackwhite_art_stickers_1mJMPqi2bSQ_1080p.mp4" descr="y2mate.com - attack_on_a_stop_sign_using_blackwhite_art_stickers_1mJMPqi2bSQ_1080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01107" y="1605615"/>
            <a:ext cx="5691375" cy="3201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ynthesizing Robust Adversarial Examples_ Adversarial Turtle.mp4" descr="Synthesizing Robust Adversarial Examples_ Adversarial Turtle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194265" y="1047047"/>
            <a:ext cx="5276799" cy="422144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Generic Adversarial 3d Objects [2]"/>
          <p:cNvSpPr txBox="1"/>
          <p:nvPr/>
        </p:nvSpPr>
        <p:spPr>
          <a:xfrm>
            <a:off x="6883017" y="884223"/>
            <a:ext cx="45880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700"/>
              </a:lnSpc>
              <a:defRPr sz="2200" b="1">
                <a:uFill>
                  <a:solidFill>
                    <a:srgbClr val="0000EE"/>
                  </a:solidFill>
                </a:uFill>
              </a:defRPr>
            </a:pPr>
            <a:r>
              <a:t>Generic Adversarial 3d Objects </a:t>
            </a:r>
            <a:r>
              <a:rPr b="0"/>
              <a:t>[2]</a:t>
            </a:r>
          </a:p>
        </p:txBody>
      </p:sp>
      <p:sp>
        <p:nvSpPr>
          <p:cNvPr id="428" name="Rectangle 7"/>
          <p:cNvSpPr txBox="1"/>
          <p:nvPr/>
        </p:nvSpPr>
        <p:spPr>
          <a:xfrm>
            <a:off x="679994" y="5268487"/>
            <a:ext cx="573360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[1] I. Evtimov </a:t>
            </a:r>
            <a:r>
              <a:rPr i="1"/>
              <a:t>et al. </a:t>
            </a:r>
            <a:r>
              <a:t>(2017). ‘‘Robust physical-world attacks on deep learning models.’’ [Online]. Available: https://arxiv.org/abs/1707.08945</a:t>
            </a:r>
          </a:p>
          <a:p>
            <a:pPr>
              <a:defRPr sz="1200">
                <a:solidFill>
                  <a:srgbClr val="808080"/>
                </a:solidFill>
              </a:defRPr>
            </a:pPr>
            <a:r>
              <a:t>[2] A. Athalye, L. Engstrom, A. Ilyas, and K.Kwok. (2017). ‘‘Synthesizing robust adversarial examples.’’ [Online]. Available: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/>
              </a:rPr>
              <a:t>https://arxiv.org/abs/1707.07397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D4FED1B-A62D-7E48-9FB3-ED1854615B43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</a:t>
            </a:r>
            <a:r>
              <a:rPr dirty="0"/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9000" fill="hold"/>
                                        <p:tgtEl>
                                          <p:spTgt spid="4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47800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26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2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 Placeholder 2"/>
          <p:cNvSpPr txBox="1"/>
          <p:nvPr/>
        </p:nvSpPr>
        <p:spPr>
          <a:xfrm>
            <a:off x="3013160" y="5571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sz="2300"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sz="2300"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sz="2300"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sz="2300"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sz="2300"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sz="2300" dirty="0"/>
              <a:t>Conclusion and Review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3AB053D-94F9-684D-8D54-B76860C3C9A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dirty="0"/>
              <a:t>1</a:t>
            </a: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The Existence Of Adversarial Examples</a:t>
            </a:r>
          </a:p>
        </p:txBody>
      </p:sp>
      <p:sp>
        <p:nvSpPr>
          <p:cNvPr id="435" name="Text Placeholder 2"/>
          <p:cNvSpPr txBox="1"/>
          <p:nvPr/>
        </p:nvSpPr>
        <p:spPr>
          <a:xfrm>
            <a:off x="1561621" y="1952586"/>
            <a:ext cx="9677879" cy="36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400" dirty="0"/>
              <a:t>Adversarial instability of the classifiers</a:t>
            </a:r>
            <a:endParaRPr sz="16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400" dirty="0"/>
              <a:t>Large space and high dimensionality of adversarial examples</a:t>
            </a:r>
            <a:endParaRPr sz="16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400" dirty="0"/>
              <a:t>Boundary tilting perspective</a:t>
            </a:r>
            <a:endParaRPr sz="16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400" dirty="0"/>
              <a:t>Prediction uncertainty and evolutionary stalling of training cause adversaries</a:t>
            </a:r>
            <a:endParaRPr sz="16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400" dirty="0"/>
              <a:t>Correlation between accuracy and adversarial robustness</a:t>
            </a:r>
            <a:endParaRPr sz="16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1D6FA9"/>
                </a:solidFill>
              </a:defRPr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</p:txBody>
      </p:sp>
      <p:sp>
        <p:nvSpPr>
          <p:cNvPr id="436" name="TextBox 6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13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 Placeholder 2"/>
          <p:cNvSpPr txBox="1"/>
          <p:nvPr/>
        </p:nvSpPr>
        <p:spPr>
          <a:xfrm>
            <a:off x="2956889" y="543059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Conclusion and Review</a:t>
            </a: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781EED9-394D-1743-ADC3-E28BA791CFFC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Defenses Against Adversarial Attacks</a:t>
            </a:r>
          </a:p>
        </p:txBody>
      </p:sp>
      <p:sp>
        <p:nvSpPr>
          <p:cNvPr id="443" name="Text Placeholder 2"/>
          <p:cNvSpPr txBox="1"/>
          <p:nvPr/>
        </p:nvSpPr>
        <p:spPr>
          <a:xfrm>
            <a:off x="1561622" y="1952586"/>
            <a:ext cx="6078698" cy="36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/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sz="2000" dirty="0"/>
              <a:t>Modify Training/Input</a:t>
            </a:r>
            <a:endParaRPr sz="20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Brute-force adversarial training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Data compression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sz="2000" dirty="0"/>
              <a:t>Modify Networks</a:t>
            </a:r>
          </a:p>
          <a:p>
            <a:pPr marL="800100" lvl="1" indent="-342900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Complete Defense: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  <a:defRPr sz="1600"/>
            </a:pPr>
            <a:r>
              <a:rPr sz="2000" dirty="0"/>
              <a:t>Input Gradient Regularization/Masking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  <a:defRPr sz="1600"/>
            </a:pPr>
            <a:r>
              <a:rPr sz="2000" dirty="0"/>
              <a:t>Defensive Distillation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Detection Only Approaches: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  <a:defRPr sz="1600"/>
            </a:pPr>
            <a:r>
              <a:rPr sz="2000" dirty="0"/>
              <a:t>SafetyNet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9000"/>
              </a:lnSpc>
              <a:spcBef>
                <a:spcPts val="500"/>
              </a:spcBef>
              <a:buSzPct val="100000"/>
              <a:buFont typeface="Arial"/>
              <a:buChar char="•"/>
              <a:defRPr sz="1600"/>
            </a:pPr>
            <a:r>
              <a:rPr sz="2000" dirty="0"/>
              <a:t>Detector subnetwork</a:t>
            </a:r>
          </a:p>
        </p:txBody>
      </p:sp>
      <p:sp>
        <p:nvSpPr>
          <p:cNvPr id="444" name="TextBox 6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15</a:t>
            </a:r>
            <a:endParaRPr dirty="0"/>
          </a:p>
        </p:txBody>
      </p:sp>
      <p:pic>
        <p:nvPicPr>
          <p:cNvPr id="44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110" y="2291090"/>
            <a:ext cx="4353364" cy="22758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9BFE2B0F-7E39-1348-AA0E-A57A8346036D}"/>
              </a:ext>
            </a:extLst>
          </p:cNvPr>
          <p:cNvSpPr txBox="1"/>
          <p:nvPr/>
        </p:nvSpPr>
        <p:spPr>
          <a:xfrm>
            <a:off x="8912061" y="4597419"/>
            <a:ext cx="1538225" cy="307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(</a:t>
            </a:r>
            <a:r>
              <a:rPr dirty="0"/>
              <a:t>Figure </a:t>
            </a:r>
            <a:r>
              <a:rPr lang="en-US" dirty="0"/>
              <a:t>9</a:t>
            </a:r>
            <a:r>
              <a:rPr dirty="0"/>
              <a:t> at p</a:t>
            </a:r>
            <a:r>
              <a:rPr lang="en-US" dirty="0"/>
              <a:t>1</a:t>
            </a:r>
            <a:r>
              <a:rPr dirty="0"/>
              <a:t>3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Defenses Against Adversarial Attacks</a:t>
            </a:r>
          </a:p>
        </p:txBody>
      </p:sp>
      <p:sp>
        <p:nvSpPr>
          <p:cNvPr id="450" name="Text Placeholder 2"/>
          <p:cNvSpPr txBox="1"/>
          <p:nvPr/>
        </p:nvSpPr>
        <p:spPr>
          <a:xfrm>
            <a:off x="1561621" y="1952586"/>
            <a:ext cx="5836341" cy="36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sz="2000" dirty="0"/>
              <a:t>Network Add-ons</a:t>
            </a:r>
            <a:endParaRPr sz="2000" b="1" cap="all" dirty="0">
              <a:solidFill>
                <a:srgbClr val="FFFFFF"/>
              </a:solidFill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rPr sz="2000" dirty="0"/>
              <a:t>Complete Defense: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Perturbation Rectifying Network 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rPr sz="2000" dirty="0"/>
              <a:t>Detection Only approaches: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/>
              <a:t>Feature Squeezing</a:t>
            </a:r>
            <a:endParaRPr sz="2000" b="1" cap="all" dirty="0">
              <a:solidFill>
                <a:srgbClr val="FFFFFF"/>
              </a:solidFill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000" dirty="0" err="1"/>
              <a:t>MagNet</a:t>
            </a:r>
            <a:endParaRPr sz="2000" dirty="0"/>
          </a:p>
        </p:txBody>
      </p:sp>
      <p:sp>
        <p:nvSpPr>
          <p:cNvPr id="451" name="TextBox 6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16</a:t>
            </a:r>
            <a:endParaRPr dirty="0"/>
          </a:p>
        </p:txBody>
      </p:sp>
      <p:pic>
        <p:nvPicPr>
          <p:cNvPr id="45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6876" y="1610598"/>
            <a:ext cx="3214933" cy="392707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ctangle 20"/>
          <p:cNvSpPr txBox="1"/>
          <p:nvPr/>
        </p:nvSpPr>
        <p:spPr>
          <a:xfrm>
            <a:off x="609600" y="5540311"/>
            <a:ext cx="57336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N. Akhtar, J. Liu, and A. Mian. (2017). ‘‘Defense against universal adversarial perturbations.’’ [Online]. Available: https://arxiv.org/abs/ 1711.05929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C3807-0264-3342-B4E9-2D42E528A236}"/>
              </a:ext>
            </a:extLst>
          </p:cNvPr>
          <p:cNvSpPr txBox="1"/>
          <p:nvPr/>
        </p:nvSpPr>
        <p:spPr>
          <a:xfrm>
            <a:off x="8636290" y="5445900"/>
            <a:ext cx="1538225" cy="307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(</a:t>
            </a:r>
            <a:r>
              <a:rPr dirty="0"/>
              <a:t>Figure </a:t>
            </a:r>
            <a:r>
              <a:rPr lang="en-US" dirty="0"/>
              <a:t>10</a:t>
            </a:r>
            <a:r>
              <a:rPr dirty="0"/>
              <a:t> at p</a:t>
            </a:r>
            <a:r>
              <a:rPr lang="en-US" dirty="0"/>
              <a:t>16)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 Placeholder 2"/>
          <p:cNvSpPr txBox="1"/>
          <p:nvPr/>
        </p:nvSpPr>
        <p:spPr>
          <a:xfrm>
            <a:off x="2999092" y="711871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dirty="0"/>
              <a:t>Conclusion and Review</a:t>
            </a: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4975D24-650E-974C-8F51-56CE5C39D49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17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Conclusion</a:t>
            </a:r>
          </a:p>
        </p:txBody>
      </p:sp>
      <p:sp>
        <p:nvSpPr>
          <p:cNvPr id="460" name="Text Placeholder 2"/>
          <p:cNvSpPr txBox="1"/>
          <p:nvPr/>
        </p:nvSpPr>
        <p:spPr>
          <a:xfrm>
            <a:off x="1561622" y="1952586"/>
            <a:ext cx="8794806" cy="36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The threat</a:t>
            </a:r>
            <a:r>
              <a:rPr lang="en-US" dirty="0"/>
              <a:t>s</a:t>
            </a:r>
            <a:r>
              <a:rPr dirty="0"/>
              <a:t> exist in both cyberspace and physical world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Adversarial vulnerability is a general phenomenon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lang="en-US" dirty="0"/>
              <a:t>Reasons of adversarial vulnerability need more investigation</a:t>
            </a: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lang="en-US" dirty="0"/>
              <a:t>Deep learning will have considerable robustness in the future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F34C78C-65F7-3F42-9D66-1C93F793977B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18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Review</a:t>
            </a:r>
          </a:p>
        </p:txBody>
      </p:sp>
      <p:sp>
        <p:nvSpPr>
          <p:cNvPr id="466" name="Text Placeholder 2"/>
          <p:cNvSpPr txBox="1"/>
          <p:nvPr/>
        </p:nvSpPr>
        <p:spPr>
          <a:xfrm>
            <a:off x="1561622" y="1952586"/>
            <a:ext cx="9826626" cy="403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  <a:defRPr sz="2000"/>
            </a:pPr>
            <a:r>
              <a:rPr dirty="0"/>
              <a:t>Strength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This article presents a comprehensive survey on adversarial attacks on deep learning in computer vision.</a:t>
            </a:r>
          </a:p>
          <a:p>
            <a:pPr>
              <a:lnSpc>
                <a:spcPct val="140000"/>
              </a:lnSpc>
              <a:spcBef>
                <a:spcPts val="1000"/>
              </a:spcBef>
              <a:defRPr sz="2000"/>
            </a:pPr>
            <a:r>
              <a:rPr dirty="0"/>
              <a:t>Weakness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Lack of showing the comparison of performances of different defense categories</a:t>
            </a: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Should have included more summary tables to have a better visualization.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7474D31-416B-964F-9500-519C273CC100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 Placeholder 2"/>
          <p:cNvSpPr txBox="1"/>
          <p:nvPr/>
        </p:nvSpPr>
        <p:spPr>
          <a:xfrm>
            <a:off x="2926521" y="5446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Conclusion and Review</a:t>
            </a: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B746063-306E-8743-9860-196C71E736C6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 4"/>
          <p:cNvSpPr txBox="1"/>
          <p:nvPr/>
        </p:nvSpPr>
        <p:spPr>
          <a:xfrm>
            <a:off x="4347344" y="2967334"/>
            <a:ext cx="3497311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561622" y="2029587"/>
            <a:ext cx="3033715" cy="2645666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2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Image classification</a:t>
            </a:r>
          </a:p>
        </p:txBody>
      </p:sp>
      <p:sp>
        <p:nvSpPr>
          <p:cNvPr id="330" name="Text Placeholder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Introduction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2110" y="2716096"/>
            <a:ext cx="3013226" cy="235946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ext Placeholder 2"/>
          <p:cNvSpPr txBox="1"/>
          <p:nvPr/>
        </p:nvSpPr>
        <p:spPr>
          <a:xfrm>
            <a:off x="8427242" y="2029587"/>
            <a:ext cx="3033715" cy="264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40000"/>
              </a:lnSpc>
              <a:spcBef>
                <a:spcPts val="1000"/>
              </a:spcBef>
              <a:defRPr sz="2000" b="1"/>
            </a:lvl1pPr>
          </a:lstStyle>
          <a:p>
            <a:r>
              <a:t>Object segmentation</a:t>
            </a:r>
          </a:p>
        </p:txBody>
      </p:sp>
      <p:pic>
        <p:nvPicPr>
          <p:cNvPr id="33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2867" y="2716096"/>
            <a:ext cx="2359460" cy="235946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Text Placeholder 2"/>
          <p:cNvSpPr txBox="1"/>
          <p:nvPr/>
        </p:nvSpPr>
        <p:spPr>
          <a:xfrm>
            <a:off x="5162867" y="2029587"/>
            <a:ext cx="3033714" cy="264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40000"/>
              </a:lnSpc>
              <a:spcBef>
                <a:spcPts val="1000"/>
              </a:spcBef>
              <a:defRPr sz="2000" b="1"/>
            </a:lvl1pPr>
          </a:lstStyle>
          <a:p>
            <a:r>
              <a:t>Object detection</a:t>
            </a:r>
          </a:p>
        </p:txBody>
      </p:sp>
      <p:pic>
        <p:nvPicPr>
          <p:cNvPr id="33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7382" y="2672079"/>
            <a:ext cx="3033436" cy="1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ategorize image into one of several classes"/>
          <p:cNvSpPr txBox="1"/>
          <p:nvPr/>
        </p:nvSpPr>
        <p:spPr>
          <a:xfrm>
            <a:off x="1578732" y="5397484"/>
            <a:ext cx="307019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Categorize image into one of several classes</a:t>
            </a:r>
          </a:p>
        </p:txBody>
      </p:sp>
      <p:sp>
        <p:nvSpPr>
          <p:cNvPr id="338" name="Detect instances of semantic objects of a certain class"/>
          <p:cNvSpPr txBox="1"/>
          <p:nvPr/>
        </p:nvSpPr>
        <p:spPr>
          <a:xfrm>
            <a:off x="5044732" y="5223161"/>
            <a:ext cx="338251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3900"/>
              </a:lnSpc>
              <a:defRPr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Detect instances of semantic objects of a certain class</a:t>
            </a:r>
          </a:p>
        </p:txBody>
      </p:sp>
      <p:sp>
        <p:nvSpPr>
          <p:cNvPr id="339" name="Assign a label to every pixel in an image"/>
          <p:cNvSpPr txBox="1"/>
          <p:nvPr/>
        </p:nvSpPr>
        <p:spPr>
          <a:xfrm>
            <a:off x="8434179" y="4752390"/>
            <a:ext cx="31847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57200"/>
          </a:lstStyle>
          <a:p>
            <a:r>
              <a:rPr dirty="0"/>
              <a:t>Assign a label to every pixel in an image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90B320E-D9CC-5A46-8F8A-7E6EABCE840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8" grpId="2" animBg="1" advAuto="0"/>
      <p:bldP spid="339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Problem Definition</a:t>
            </a:r>
          </a:p>
        </p:txBody>
      </p:sp>
      <p:sp>
        <p:nvSpPr>
          <p:cNvPr id="344" name="Text Placeholder 2"/>
          <p:cNvSpPr txBox="1"/>
          <p:nvPr/>
        </p:nvSpPr>
        <p:spPr>
          <a:xfrm>
            <a:off x="1504260" y="1818289"/>
            <a:ext cx="9677879" cy="36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Deep Networks are vulnerable to adversarial attacks</a:t>
            </a: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 dirty="0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lang="en-US" dirty="0"/>
          </a:p>
          <a:p>
            <a:pPr marL="457200" indent="-457200">
              <a:lnSpc>
                <a:spcPct val="126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rPr dirty="0"/>
              <a:t>This article presents the first comprehensive survey on adversarial attacks on deep learning in computer vision.</a:t>
            </a:r>
          </a:p>
        </p:txBody>
      </p:sp>
      <p:sp>
        <p:nvSpPr>
          <p:cNvPr id="345" name="TextBox 8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46" name="Rectangle 7"/>
          <p:cNvSpPr txBox="1"/>
          <p:nvPr/>
        </p:nvSpPr>
        <p:spPr>
          <a:xfrm>
            <a:off x="609600" y="5481561"/>
            <a:ext cx="5733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Goodfellow, Ian J., Jonathon Shlens, and Christian Szegedy. "Explaining and harnessing adversarial examples." arXiv preprint arXiv:1412.6572 (2014).</a:t>
            </a:r>
          </a:p>
        </p:txBody>
      </p:sp>
      <p:pic>
        <p:nvPicPr>
          <p:cNvPr id="3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8676" y="2400921"/>
            <a:ext cx="4700693" cy="1807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0" name="Rectangle: Rounded Corners 9"/>
          <p:cNvGrpSpPr/>
          <p:nvPr/>
        </p:nvGrpSpPr>
        <p:grpSpPr>
          <a:xfrm>
            <a:off x="8368814" y="2823010"/>
            <a:ext cx="1090720" cy="497841"/>
            <a:chOff x="0" y="0"/>
            <a:chExt cx="1090718" cy="497840"/>
          </a:xfrm>
        </p:grpSpPr>
        <p:sp>
          <p:nvSpPr>
            <p:cNvPr id="348" name="Rounded Rectangle"/>
            <p:cNvSpPr/>
            <p:nvPr/>
          </p:nvSpPr>
          <p:spPr>
            <a:xfrm>
              <a:off x="0" y="54737"/>
              <a:ext cx="1090719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49" name="Adversarial example"/>
            <p:cNvSpPr txBox="1"/>
            <p:nvPr/>
          </p:nvSpPr>
          <p:spPr>
            <a:xfrm>
              <a:off x="18958" y="-1"/>
              <a:ext cx="105280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Adversarial example</a:t>
              </a:r>
            </a:p>
          </p:txBody>
        </p:sp>
      </p:grpSp>
      <p:sp>
        <p:nvSpPr>
          <p:cNvPr id="351" name="Straight Arrow Connector 11"/>
          <p:cNvSpPr/>
          <p:nvPr/>
        </p:nvSpPr>
        <p:spPr>
          <a:xfrm flipH="1">
            <a:off x="7684918" y="3076460"/>
            <a:ext cx="683896" cy="1"/>
          </a:xfrm>
          <a:prstGeom prst="line">
            <a:avLst/>
          </a:prstGeom>
          <a:ln w="25400">
            <a:solidFill>
              <a:srgbClr val="B74919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Rectangle: Rounded Corners 14"/>
          <p:cNvGrpSpPr/>
          <p:nvPr/>
        </p:nvGrpSpPr>
        <p:grpSpPr>
          <a:xfrm>
            <a:off x="1843871" y="3377027"/>
            <a:ext cx="1090720" cy="497841"/>
            <a:chOff x="0" y="0"/>
            <a:chExt cx="1090718" cy="497840"/>
          </a:xfrm>
        </p:grpSpPr>
        <p:sp>
          <p:nvSpPr>
            <p:cNvPr id="352" name="Rounded Rectangle"/>
            <p:cNvSpPr/>
            <p:nvPr/>
          </p:nvSpPr>
          <p:spPr>
            <a:xfrm>
              <a:off x="0" y="54737"/>
              <a:ext cx="1090719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3" name="Original image"/>
            <p:cNvSpPr txBox="1"/>
            <p:nvPr/>
          </p:nvSpPr>
          <p:spPr>
            <a:xfrm>
              <a:off x="18958" y="-1"/>
              <a:ext cx="105280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Original image</a:t>
              </a:r>
            </a:p>
          </p:txBody>
        </p:sp>
      </p:grpSp>
      <p:sp>
        <p:nvSpPr>
          <p:cNvPr id="355" name="Connector: Elbow 18"/>
          <p:cNvSpPr/>
          <p:nvPr/>
        </p:nvSpPr>
        <p:spPr>
          <a:xfrm rot="16200000">
            <a:off x="2451597" y="2807697"/>
            <a:ext cx="559162" cy="68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1D9A78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58" name="Rectangle: Rounded Corners 19"/>
          <p:cNvGrpSpPr/>
          <p:nvPr/>
        </p:nvGrpSpPr>
        <p:grpSpPr>
          <a:xfrm>
            <a:off x="4130834" y="4119523"/>
            <a:ext cx="1171684" cy="497841"/>
            <a:chOff x="0" y="0"/>
            <a:chExt cx="1171683" cy="497840"/>
          </a:xfrm>
        </p:grpSpPr>
        <p:sp>
          <p:nvSpPr>
            <p:cNvPr id="356" name="Rounded Rectangle"/>
            <p:cNvSpPr/>
            <p:nvPr/>
          </p:nvSpPr>
          <p:spPr>
            <a:xfrm>
              <a:off x="0" y="54737"/>
              <a:ext cx="1171684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7" name="Adversarial perturbation"/>
            <p:cNvSpPr txBox="1"/>
            <p:nvPr/>
          </p:nvSpPr>
          <p:spPr>
            <a:xfrm>
              <a:off x="18957" y="0"/>
              <a:ext cx="113376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/>
              </a:lvl1pPr>
            </a:lstStyle>
            <a:p>
              <a:r>
                <a:t>Adversarial perturbation</a:t>
              </a:r>
            </a:p>
          </p:txBody>
        </p:sp>
      </p:grpSp>
      <p:sp>
        <p:nvSpPr>
          <p:cNvPr id="359" name="Connector: Elbow 21"/>
          <p:cNvSpPr/>
          <p:nvPr/>
        </p:nvSpPr>
        <p:spPr>
          <a:xfrm rot="5400000" flipH="1">
            <a:off x="4790821" y="3608470"/>
            <a:ext cx="607924" cy="46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36AFCE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5" animBg="1" advAuto="0"/>
      <p:bldP spid="351" grpId="6" animBg="1" advAuto="0"/>
      <p:bldP spid="354" grpId="1" animBg="1" advAuto="0"/>
      <p:bldP spid="355" grpId="2" animBg="1" advAuto="0"/>
      <p:bldP spid="358" grpId="3" animBg="1" advAuto="0"/>
      <p:bldP spid="359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 Placeholder 2"/>
          <p:cNvSpPr txBox="1"/>
          <p:nvPr/>
        </p:nvSpPr>
        <p:spPr>
          <a:xfrm>
            <a:off x="2999092" y="675250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Conclusion and Review</a:t>
            </a: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5EDAC49-6F6A-A94C-A0B2-CED3710372A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5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512960" y="2044751"/>
            <a:ext cx="11166074" cy="277571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3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Adversarial Attacks Examples</a:t>
            </a:r>
          </a:p>
        </p:txBody>
      </p:sp>
      <p:sp>
        <p:nvSpPr>
          <p:cNvPr id="365" name="Rounded Rectangle"/>
          <p:cNvSpPr/>
          <p:nvPr/>
        </p:nvSpPr>
        <p:spPr>
          <a:xfrm>
            <a:off x="2734224" y="1941922"/>
            <a:ext cx="1453735" cy="467629"/>
          </a:xfrm>
          <a:prstGeom prst="roundRect">
            <a:avLst>
              <a:gd name="adj" fmla="val 39800"/>
            </a:avLst>
          </a:prstGeom>
          <a:ln w="25400">
            <a:solidFill>
              <a:srgbClr val="EB111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6" name="Rounded Rectangle"/>
          <p:cNvSpPr/>
          <p:nvPr/>
        </p:nvSpPr>
        <p:spPr>
          <a:xfrm>
            <a:off x="4339421" y="1941922"/>
            <a:ext cx="1894864" cy="467629"/>
          </a:xfrm>
          <a:prstGeom prst="roundRect">
            <a:avLst>
              <a:gd name="adj" fmla="val 39800"/>
            </a:avLst>
          </a:prstGeom>
          <a:ln w="25400">
            <a:solidFill>
              <a:srgbClr val="4F8F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7" name="Rounded Rectangle"/>
          <p:cNvSpPr/>
          <p:nvPr/>
        </p:nvSpPr>
        <p:spPr>
          <a:xfrm>
            <a:off x="6385747" y="1941922"/>
            <a:ext cx="1561209" cy="467629"/>
          </a:xfrm>
          <a:prstGeom prst="roundRect">
            <a:avLst>
              <a:gd name="adj" fmla="val 39800"/>
            </a:avLst>
          </a:prstGeom>
          <a:ln w="25400">
            <a:solidFill>
              <a:srgbClr val="0433F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8" name="Rounded Rectangle"/>
          <p:cNvSpPr/>
          <p:nvPr/>
        </p:nvSpPr>
        <p:spPr>
          <a:xfrm>
            <a:off x="9686627" y="1941922"/>
            <a:ext cx="1180266" cy="467629"/>
          </a:xfrm>
          <a:prstGeom prst="roundRect">
            <a:avLst>
              <a:gd name="adj" fmla="val 39800"/>
            </a:avLst>
          </a:prstGeom>
          <a:ln w="25400">
            <a:solidFill>
              <a:srgbClr val="4F8F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7CD17F2-E775-884F-8D8D-7EC48A353BAC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95D0D10-B3F6-9C48-89D1-9CB180C3548B}"/>
              </a:ext>
            </a:extLst>
          </p:cNvPr>
          <p:cNvSpPr txBox="1"/>
          <p:nvPr/>
        </p:nvSpPr>
        <p:spPr>
          <a:xfrm>
            <a:off x="5465172" y="4913607"/>
            <a:ext cx="1538225" cy="307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(table 1</a:t>
            </a:r>
            <a:r>
              <a:rPr dirty="0"/>
              <a:t> at p</a:t>
            </a:r>
            <a:r>
              <a:rPr lang="en-US" dirty="0"/>
              <a:t>7)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1" animBg="1" advAuto="0"/>
      <p:bldP spid="366" grpId="2" animBg="1" advAuto="0"/>
      <p:bldP spid="367" grpId="3" animBg="1" advAuto="0"/>
      <p:bldP spid="368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786384">
              <a:lnSpc>
                <a:spcPct val="90000"/>
              </a:lnSpc>
              <a:spcBef>
                <a:spcPts val="800"/>
              </a:spcBef>
              <a:defRPr sz="2838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Adversarial Attacks On Classification/Recognition Tasks</a:t>
            </a:r>
          </a:p>
        </p:txBody>
      </p:sp>
      <p:sp>
        <p:nvSpPr>
          <p:cNvPr id="373" name="Text Placeholder 2"/>
          <p:cNvSpPr txBox="1"/>
          <p:nvPr/>
        </p:nvSpPr>
        <p:spPr>
          <a:xfrm>
            <a:off x="1792287" y="1730450"/>
            <a:ext cx="9677879" cy="36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100"/>
            </a:pPr>
            <a:r>
              <a:t>White Box Attacks: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</a:pPr>
            <a:r>
              <a:t>Box-constrained L-BFGS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sp>
        <p:nvSpPr>
          <p:cNvPr id="374" name="TextBox 6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7</a:t>
            </a:r>
            <a:endParaRPr dirty="0"/>
          </a:p>
        </p:txBody>
      </p:sp>
      <p:sp>
        <p:nvSpPr>
          <p:cNvPr id="375" name="Rectangle 1"/>
          <p:cNvSpPr txBox="1"/>
          <p:nvPr/>
        </p:nvSpPr>
        <p:spPr>
          <a:xfrm>
            <a:off x="6362806" y="1730449"/>
            <a:ext cx="60960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>
              <a:buSzPct val="100000"/>
              <a:buFont typeface="Arial"/>
              <a:buChar char="•"/>
              <a:defRPr sz="2000"/>
            </a:pPr>
            <a:r>
              <a:t>Black Box Attacks:</a:t>
            </a:r>
          </a:p>
          <a:p>
            <a:pPr marL="1200150" lvl="2" indent="-285750">
              <a:buSzPct val="100000"/>
              <a:buFont typeface="Arial"/>
              <a:buChar char="•"/>
            </a:pPr>
            <a:r>
              <a:t>One Pixel Attack</a:t>
            </a:r>
          </a:p>
        </p:txBody>
      </p:sp>
      <p:grpSp>
        <p:nvGrpSpPr>
          <p:cNvPr id="378" name="Group 2"/>
          <p:cNvGrpSpPr/>
          <p:nvPr/>
        </p:nvGrpSpPr>
        <p:grpSpPr>
          <a:xfrm>
            <a:off x="2966545" y="2967865"/>
            <a:ext cx="2511103" cy="2605108"/>
            <a:chOff x="0" y="0"/>
            <a:chExt cx="2511102" cy="2605106"/>
          </a:xfrm>
        </p:grpSpPr>
        <p:pic>
          <p:nvPicPr>
            <p:cNvPr id="376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11103" cy="229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Rectangle 7"/>
            <p:cNvSpPr txBox="1"/>
            <p:nvPr/>
          </p:nvSpPr>
          <p:spPr>
            <a:xfrm>
              <a:off x="417802" y="2297112"/>
              <a:ext cx="1265670" cy="30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rPr lang="en-US" dirty="0"/>
                <a:t>(</a:t>
              </a:r>
              <a:r>
                <a:rPr dirty="0"/>
                <a:t>Figure 2 at p3</a:t>
              </a:r>
              <a:r>
                <a:rPr lang="en-US" dirty="0"/>
                <a:t>)</a:t>
              </a:r>
              <a:endParaRPr dirty="0"/>
            </a:p>
          </p:txBody>
        </p:sp>
      </p:grpSp>
      <p:grpSp>
        <p:nvGrpSpPr>
          <p:cNvPr id="381" name="Group 3"/>
          <p:cNvGrpSpPr/>
          <p:nvPr/>
        </p:nvGrpSpPr>
        <p:grpSpPr>
          <a:xfrm>
            <a:off x="7090754" y="2905428"/>
            <a:ext cx="2943056" cy="2667545"/>
            <a:chOff x="0" y="0"/>
            <a:chExt cx="2943055" cy="2667544"/>
          </a:xfrm>
        </p:grpSpPr>
        <p:pic>
          <p:nvPicPr>
            <p:cNvPr id="379" name="Picture 10" descr="Picture 1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943056" cy="2407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Rectangle 9"/>
            <p:cNvSpPr txBox="1"/>
            <p:nvPr/>
          </p:nvSpPr>
          <p:spPr>
            <a:xfrm>
              <a:off x="866924" y="2365842"/>
              <a:ext cx="1239809" cy="301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rPr lang="en-US" dirty="0"/>
                <a:t>(</a:t>
              </a:r>
              <a:r>
                <a:rPr dirty="0"/>
                <a:t>Figure 3 at p5</a:t>
              </a:r>
              <a:r>
                <a:rPr lang="en-US" dirty="0"/>
                <a:t>)</a:t>
              </a:r>
              <a:endParaRPr dirty="0"/>
            </a:p>
          </p:txBody>
        </p:sp>
      </p:grpSp>
      <p:pic>
        <p:nvPicPr>
          <p:cNvPr id="382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6704" y="2550641"/>
            <a:ext cx="3070193" cy="265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 Placeholder 3"/>
          <p:cNvSpPr txBox="1"/>
          <p:nvPr/>
        </p:nvSpPr>
        <p:spPr>
          <a:xfrm>
            <a:off x="1792288" y="736600"/>
            <a:ext cx="9826626" cy="83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13816">
              <a:lnSpc>
                <a:spcPct val="90000"/>
              </a:lnSpc>
              <a:spcBef>
                <a:spcPts val="800"/>
              </a:spcBef>
              <a:defRPr sz="2937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Adversarial Attacks Beyond Classification/Recognition</a:t>
            </a:r>
          </a:p>
        </p:txBody>
      </p:sp>
      <p:sp>
        <p:nvSpPr>
          <p:cNvPr id="387" name="Text Placeholder 2"/>
          <p:cNvSpPr txBox="1"/>
          <p:nvPr/>
        </p:nvSpPr>
        <p:spPr>
          <a:xfrm>
            <a:off x="1792289" y="961057"/>
            <a:ext cx="4825259" cy="36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  <a:defRPr sz="2000"/>
            </a:pPr>
            <a:endParaRPr/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Attacks on semantic segmentation &amp; object detection (using FCN &amp; RCNN)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</p:txBody>
      </p:sp>
      <p:sp>
        <p:nvSpPr>
          <p:cNvPr id="388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5</a:t>
            </a:r>
          </a:p>
        </p:txBody>
      </p:sp>
      <p:pic>
        <p:nvPicPr>
          <p:cNvPr id="38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244" y="2486765"/>
            <a:ext cx="2371832" cy="2795166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 9"/>
          <p:cNvSpPr txBox="1"/>
          <p:nvPr/>
        </p:nvSpPr>
        <p:spPr>
          <a:xfrm>
            <a:off x="3544708" y="5281929"/>
            <a:ext cx="120160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(</a:t>
            </a:r>
            <a:r>
              <a:rPr dirty="0"/>
              <a:t>Figure 4 at p8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93" name="Rectangle: Rounded Corners 10"/>
          <p:cNvGrpSpPr/>
          <p:nvPr/>
        </p:nvGrpSpPr>
        <p:grpSpPr>
          <a:xfrm>
            <a:off x="1994350" y="2730573"/>
            <a:ext cx="824527" cy="497841"/>
            <a:chOff x="0" y="0"/>
            <a:chExt cx="824526" cy="497840"/>
          </a:xfrm>
        </p:grpSpPr>
        <p:sp>
          <p:nvSpPr>
            <p:cNvPr id="391" name="Rounded Rectangle"/>
            <p:cNvSpPr/>
            <p:nvPr/>
          </p:nvSpPr>
          <p:spPr>
            <a:xfrm>
              <a:off x="0" y="17853"/>
              <a:ext cx="824527" cy="46213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2" name="Clean image"/>
            <p:cNvSpPr txBox="1"/>
            <p:nvPr/>
          </p:nvSpPr>
          <p:spPr>
            <a:xfrm>
              <a:off x="22559" y="-1"/>
              <a:ext cx="779408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Clean image</a:t>
              </a:r>
            </a:p>
          </p:txBody>
        </p:sp>
      </p:grpSp>
      <p:grpSp>
        <p:nvGrpSpPr>
          <p:cNvPr id="396" name="Rectangle: Rounded Corners 11"/>
          <p:cNvGrpSpPr/>
          <p:nvPr/>
        </p:nvGrpSpPr>
        <p:grpSpPr>
          <a:xfrm>
            <a:off x="1643155" y="3645037"/>
            <a:ext cx="1218418" cy="497841"/>
            <a:chOff x="0" y="0"/>
            <a:chExt cx="1218417" cy="497840"/>
          </a:xfrm>
        </p:grpSpPr>
        <p:sp>
          <p:nvSpPr>
            <p:cNvPr id="394" name="Rounded Rectangle"/>
            <p:cNvSpPr/>
            <p:nvPr/>
          </p:nvSpPr>
          <p:spPr>
            <a:xfrm>
              <a:off x="0" y="54737"/>
              <a:ext cx="1218418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5" name="Normal segmentation"/>
            <p:cNvSpPr txBox="1"/>
            <p:nvPr/>
          </p:nvSpPr>
          <p:spPr>
            <a:xfrm>
              <a:off x="18957" y="-1"/>
              <a:ext cx="118050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Normal segmentation</a:t>
              </a:r>
            </a:p>
          </p:txBody>
        </p:sp>
      </p:grpSp>
      <p:grpSp>
        <p:nvGrpSpPr>
          <p:cNvPr id="399" name="Rectangle: Rounded Corners 12"/>
          <p:cNvGrpSpPr/>
          <p:nvPr/>
        </p:nvGrpSpPr>
        <p:grpSpPr>
          <a:xfrm>
            <a:off x="1845188" y="4633267"/>
            <a:ext cx="973689" cy="497841"/>
            <a:chOff x="0" y="0"/>
            <a:chExt cx="973688" cy="497840"/>
          </a:xfrm>
        </p:grpSpPr>
        <p:sp>
          <p:nvSpPr>
            <p:cNvPr id="397" name="Rounded Rectangle"/>
            <p:cNvSpPr/>
            <p:nvPr/>
          </p:nvSpPr>
          <p:spPr>
            <a:xfrm>
              <a:off x="0" y="17853"/>
              <a:ext cx="973689" cy="46213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8" name="Detection result"/>
            <p:cNvSpPr txBox="1"/>
            <p:nvPr/>
          </p:nvSpPr>
          <p:spPr>
            <a:xfrm>
              <a:off x="22559" y="-1"/>
              <a:ext cx="928570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Detection result</a:t>
              </a:r>
            </a:p>
          </p:txBody>
        </p:sp>
      </p:grpSp>
      <p:grpSp>
        <p:nvGrpSpPr>
          <p:cNvPr id="402" name="Rectangle: Rounded Corners 13"/>
          <p:cNvGrpSpPr/>
          <p:nvPr/>
        </p:nvGrpSpPr>
        <p:grpSpPr>
          <a:xfrm>
            <a:off x="5451440" y="3603254"/>
            <a:ext cx="1218418" cy="497841"/>
            <a:chOff x="0" y="0"/>
            <a:chExt cx="1218417" cy="497840"/>
          </a:xfrm>
        </p:grpSpPr>
        <p:sp>
          <p:nvSpPr>
            <p:cNvPr id="400" name="Rounded Rectangle"/>
            <p:cNvSpPr/>
            <p:nvPr/>
          </p:nvSpPr>
          <p:spPr>
            <a:xfrm>
              <a:off x="0" y="54737"/>
              <a:ext cx="1218418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1" name="Fooled segmentation"/>
            <p:cNvSpPr txBox="1"/>
            <p:nvPr/>
          </p:nvSpPr>
          <p:spPr>
            <a:xfrm>
              <a:off x="18957" y="-1"/>
              <a:ext cx="118050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Fooled segmentation</a:t>
              </a:r>
            </a:p>
          </p:txBody>
        </p:sp>
      </p:grpSp>
      <p:grpSp>
        <p:nvGrpSpPr>
          <p:cNvPr id="405" name="Rectangle: Rounded Corners 15"/>
          <p:cNvGrpSpPr/>
          <p:nvPr/>
        </p:nvGrpSpPr>
        <p:grpSpPr>
          <a:xfrm>
            <a:off x="5451442" y="2693690"/>
            <a:ext cx="1218418" cy="497841"/>
            <a:chOff x="0" y="0"/>
            <a:chExt cx="1218417" cy="497840"/>
          </a:xfrm>
        </p:grpSpPr>
        <p:sp>
          <p:nvSpPr>
            <p:cNvPr id="403" name="Rounded Rectangle"/>
            <p:cNvSpPr/>
            <p:nvPr/>
          </p:nvSpPr>
          <p:spPr>
            <a:xfrm>
              <a:off x="0" y="54737"/>
              <a:ext cx="1218418" cy="388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4" name="Perturbation 10x"/>
            <p:cNvSpPr txBox="1"/>
            <p:nvPr/>
          </p:nvSpPr>
          <p:spPr>
            <a:xfrm>
              <a:off x="18957" y="-1"/>
              <a:ext cx="118050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rPr dirty="0"/>
                <a:t>Perturbation 10x</a:t>
              </a:r>
            </a:p>
          </p:txBody>
        </p:sp>
      </p:grpSp>
      <p:grpSp>
        <p:nvGrpSpPr>
          <p:cNvPr id="408" name="Rectangle: Rounded Corners 16"/>
          <p:cNvGrpSpPr/>
          <p:nvPr/>
        </p:nvGrpSpPr>
        <p:grpSpPr>
          <a:xfrm>
            <a:off x="5476378" y="4620943"/>
            <a:ext cx="973689" cy="497841"/>
            <a:chOff x="0" y="0"/>
            <a:chExt cx="973688" cy="497840"/>
          </a:xfrm>
        </p:grpSpPr>
        <p:sp>
          <p:nvSpPr>
            <p:cNvPr id="406" name="Rounded Rectangle"/>
            <p:cNvSpPr/>
            <p:nvPr/>
          </p:nvSpPr>
          <p:spPr>
            <a:xfrm>
              <a:off x="0" y="17853"/>
              <a:ext cx="973689" cy="46213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7" name="Detection result"/>
            <p:cNvSpPr txBox="1"/>
            <p:nvPr/>
          </p:nvSpPr>
          <p:spPr>
            <a:xfrm>
              <a:off x="22559" y="-1"/>
              <a:ext cx="928570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r>
                <a:t>Detection result</a:t>
              </a:r>
            </a:p>
          </p:txBody>
        </p:sp>
      </p:grpSp>
      <p:pic>
        <p:nvPicPr>
          <p:cNvPr id="409" name="Picture 19" descr="Picture 1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1147" y="2402787"/>
            <a:ext cx="4779419" cy="3584565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Rectangle 20"/>
          <p:cNvSpPr txBox="1"/>
          <p:nvPr/>
        </p:nvSpPr>
        <p:spPr>
          <a:xfrm>
            <a:off x="609600" y="5540311"/>
            <a:ext cx="5733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Lin, Yen-Chen, et al. "Tactics of adversarial attack on deep reinforcement learning agents." arXiv preprint arXiv:1703.06748 (2017).</a:t>
            </a:r>
          </a:p>
        </p:txBody>
      </p:sp>
      <p:sp>
        <p:nvSpPr>
          <p:cNvPr id="411" name="TextBox 6"/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412" name="Rectangle 1"/>
          <p:cNvSpPr txBox="1"/>
          <p:nvPr/>
        </p:nvSpPr>
        <p:spPr>
          <a:xfrm>
            <a:off x="6800224" y="1488888"/>
            <a:ext cx="4779419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000"/>
            </a:lvl1pPr>
            <a:lvl2pPr marL="742950" indent="-285750">
              <a:buSzPct val="100000"/>
              <a:buFont typeface="Arial"/>
              <a:buChar char="•"/>
              <a:defRPr sz="2000"/>
            </a:lvl2pPr>
          </a:lstStyle>
          <a:p>
            <a:r>
              <a:t>Attacks on deep reinforcement learning</a:t>
            </a:r>
          </a:p>
          <a:p>
            <a:pPr lvl="1"/>
            <a:r>
              <a:t>Purpose: lure the agent to a designated state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  <p:bldP spid="396" grpId="2" animBg="1" advAuto="0"/>
      <p:bldP spid="399" grpId="3" animBg="1" advAuto="0"/>
      <p:bldP spid="402" grpId="4" animBg="1" advAuto="0"/>
      <p:bldP spid="405" grpId="5" animBg="1" advAuto="0"/>
      <p:bldP spid="408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 Placeholder 2"/>
          <p:cNvSpPr txBox="1"/>
          <p:nvPr/>
        </p:nvSpPr>
        <p:spPr>
          <a:xfrm>
            <a:off x="2999092" y="796278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Example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rPr dirty="0"/>
              <a:t>Real World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Existence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Defenses of Adversarial Attacks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rPr dirty="0"/>
              <a:t>Conclusion and Review</a:t>
            </a: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 dirty="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rPr dirty="0"/>
              <a:t>	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8C010DE-31D6-B44C-BC7C-281635E9BDC2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736</Words>
  <Application>Microsoft Macintosh PowerPoint</Application>
  <PresentationFormat>Widescreen</PresentationFormat>
  <Paragraphs>193</Paragraphs>
  <Slides>20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Helvetica</vt:lpstr>
      <vt:lpstr>Title 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Xie Pengbei</cp:lastModifiedBy>
  <cp:revision>6</cp:revision>
  <dcterms:modified xsi:type="dcterms:W3CDTF">2019-08-13T03:09:04Z</dcterms:modified>
</cp:coreProperties>
</file>